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onsolas" panose="020B0609020204030204" pitchFamily="49" charset="0"/>
      <p:regular r:id="rId10"/>
      <p:bold r:id="rId11"/>
      <p:italic r:id="rId12"/>
      <p:boldItalic r:id="rId13"/>
    </p:embeddedFont>
    <p:embeddedFont>
      <p:font typeface="Manrope" panose="020B0604020202020204" charset="0"/>
      <p:regular r:id="rId14"/>
    </p:embeddedFont>
    <p:embeddedFont>
      <p:font typeface="Prata"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8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00776"/>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F2D4BA"/>
                </a:solidFill>
                <a:latin typeface="Prata" pitchFamily="34" charset="0"/>
                <a:ea typeface="Prata" pitchFamily="34" charset="-122"/>
                <a:cs typeface="Prata" pitchFamily="34" charset="-120"/>
              </a:rPr>
              <a:t>Understanding Red-Black Trees: A Deep Dive into Balanced Data Structures</a:t>
            </a:r>
            <a:endParaRPr lang="en-US" sz="3900" dirty="0"/>
          </a:p>
        </p:txBody>
      </p:sp>
      <p:sp>
        <p:nvSpPr>
          <p:cNvPr id="4" name="Text 1"/>
          <p:cNvSpPr/>
          <p:nvPr/>
        </p:nvSpPr>
        <p:spPr>
          <a:xfrm>
            <a:off x="6280190" y="455866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Red-Black Trees are fundamental in computer science, offering a robust solution for maintaining balanced binary search trees. This presentation will explore their core concepts, properties, the crucial insertion algorithm, and their significance in ensuring efficient data operations.</a:t>
            </a:r>
            <a:endParaRPr lang="en-US" sz="1550" dirty="0"/>
          </a:p>
        </p:txBody>
      </p:sp>
      <p:sp>
        <p:nvSpPr>
          <p:cNvPr id="5" name="Rectangle 4">
            <a:extLst>
              <a:ext uri="{FF2B5EF4-FFF2-40B4-BE49-F238E27FC236}">
                <a16:creationId xmlns:a16="http://schemas.microsoft.com/office/drawing/2014/main" id="{65660531-130F-D6ED-0F83-C976C26B7184}"/>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9237" y="384453"/>
            <a:ext cx="4406979" cy="436959"/>
          </a:xfrm>
          <a:prstGeom prst="rect">
            <a:avLst/>
          </a:prstGeom>
          <a:noFill/>
          <a:ln/>
        </p:spPr>
        <p:txBody>
          <a:bodyPr wrap="none" lIns="0" tIns="0" rIns="0" bIns="0" rtlCol="0" anchor="t"/>
          <a:lstStyle/>
          <a:p>
            <a:pPr marL="0" indent="0" algn="l">
              <a:lnSpc>
                <a:spcPts val="3400"/>
              </a:lnSpc>
              <a:buNone/>
            </a:pPr>
            <a:r>
              <a:rPr lang="en-US" sz="2750" dirty="0">
                <a:solidFill>
                  <a:srgbClr val="F2D4BA"/>
                </a:solidFill>
                <a:latin typeface="Prata" pitchFamily="34" charset="0"/>
                <a:ea typeface="Prata" pitchFamily="34" charset="-122"/>
                <a:cs typeface="Prata" pitchFamily="34" charset="-120"/>
              </a:rPr>
              <a:t>What is a Red-Black Tree?</a:t>
            </a:r>
            <a:endParaRPr lang="en-US" sz="2750" dirty="0"/>
          </a:p>
        </p:txBody>
      </p:sp>
      <p:sp>
        <p:nvSpPr>
          <p:cNvPr id="3" name="Text 1"/>
          <p:cNvSpPr/>
          <p:nvPr/>
        </p:nvSpPr>
        <p:spPr>
          <a:xfrm>
            <a:off x="559237" y="1156811"/>
            <a:ext cx="6585466" cy="670798"/>
          </a:xfrm>
          <a:prstGeom prst="rect">
            <a:avLst/>
          </a:prstGeom>
          <a:noFill/>
          <a:ln/>
        </p:spPr>
        <p:txBody>
          <a:bodyPr wrap="square" lIns="0" tIns="0" rIns="0" bIns="0" rtlCol="0" anchor="t"/>
          <a:lstStyle/>
          <a:p>
            <a:pPr marL="0" indent="0" algn="l">
              <a:lnSpc>
                <a:spcPts val="1750"/>
              </a:lnSpc>
              <a:buNone/>
            </a:pPr>
            <a:r>
              <a:rPr lang="en-US" sz="1100" dirty="0">
                <a:solidFill>
                  <a:srgbClr val="BDA189"/>
                </a:solidFill>
                <a:latin typeface="Manrope" pitchFamily="34" charset="0"/>
                <a:ea typeface="Manrope" pitchFamily="34" charset="-122"/>
                <a:cs typeface="Manrope" pitchFamily="34" charset="-120"/>
              </a:rPr>
              <a:t>A Red-Black Tree is a special type of self-balancing binary search tree. Unlike a regular binary search tree, it guarantees that its height remains logarithmic, preventing worst-case scenarios that can degrade performance.</a:t>
            </a:r>
            <a:endParaRPr lang="en-US" sz="1100" dirty="0"/>
          </a:p>
        </p:txBody>
      </p:sp>
      <p:sp>
        <p:nvSpPr>
          <p:cNvPr id="4" name="Text 2"/>
          <p:cNvSpPr/>
          <p:nvPr/>
        </p:nvSpPr>
        <p:spPr>
          <a:xfrm>
            <a:off x="559237" y="1953339"/>
            <a:ext cx="6585466" cy="223599"/>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BDA189"/>
                </a:solidFill>
                <a:latin typeface="Manrope" pitchFamily="34" charset="0"/>
                <a:ea typeface="Manrope" pitchFamily="34" charset="-122"/>
                <a:cs typeface="Manrope" pitchFamily="34" charset="-120"/>
              </a:rPr>
              <a:t>It uses a simple coloring scheme (red or black) for its nodes to maintain balance.</a:t>
            </a:r>
            <a:endParaRPr lang="en-US" sz="1100" dirty="0"/>
          </a:p>
        </p:txBody>
      </p:sp>
      <p:sp>
        <p:nvSpPr>
          <p:cNvPr id="5" name="Text 3"/>
          <p:cNvSpPr/>
          <p:nvPr/>
        </p:nvSpPr>
        <p:spPr>
          <a:xfrm>
            <a:off x="559237" y="2225873"/>
            <a:ext cx="6585466" cy="447199"/>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BDA189"/>
                </a:solidFill>
                <a:latin typeface="Manrope" pitchFamily="34" charset="0"/>
                <a:ea typeface="Manrope" pitchFamily="34" charset="-122"/>
                <a:cs typeface="Manrope" pitchFamily="34" charset="-120"/>
              </a:rPr>
              <a:t>This self-balancing mechanism ensures that operations like search, insertion, and deletion are highly efficient.</a:t>
            </a:r>
            <a:endParaRPr lang="en-US" sz="1100" dirty="0"/>
          </a:p>
        </p:txBody>
      </p:sp>
      <p:pic>
        <p:nvPicPr>
          <p:cNvPr id="6" name="Image 0" descr="preencoded.png"/>
          <p:cNvPicPr>
            <a:picLocks noChangeAspect="1"/>
          </p:cNvPicPr>
          <p:nvPr/>
        </p:nvPicPr>
        <p:blipFill>
          <a:blip r:embed="rId3"/>
          <a:stretch>
            <a:fillRect/>
          </a:stretch>
        </p:blipFill>
        <p:spPr>
          <a:xfrm>
            <a:off x="7493318" y="1188363"/>
            <a:ext cx="6585466" cy="6585466"/>
          </a:xfrm>
          <a:prstGeom prst="rect">
            <a:avLst/>
          </a:prstGeom>
        </p:spPr>
      </p:pic>
      <p:sp>
        <p:nvSpPr>
          <p:cNvPr id="7" name="Shape 4"/>
          <p:cNvSpPr/>
          <p:nvPr/>
        </p:nvSpPr>
        <p:spPr>
          <a:xfrm>
            <a:off x="185739" y="6382313"/>
            <a:ext cx="7129462" cy="843558"/>
          </a:xfrm>
          <a:prstGeom prst="roundRect">
            <a:avLst>
              <a:gd name="adj" fmla="val 8672"/>
            </a:avLst>
          </a:prstGeom>
          <a:solidFill>
            <a:srgbClr val="212326"/>
          </a:solidFill>
          <a:ln w="15240">
            <a:solidFill>
              <a:srgbClr val="595B5E"/>
            </a:solidFill>
            <a:prstDash val="solid"/>
          </a:ln>
        </p:spPr>
      </p:sp>
      <p:sp>
        <p:nvSpPr>
          <p:cNvPr id="8" name="Shape 5"/>
          <p:cNvSpPr/>
          <p:nvPr/>
        </p:nvSpPr>
        <p:spPr>
          <a:xfrm>
            <a:off x="185738" y="6382313"/>
            <a:ext cx="60960" cy="843558"/>
          </a:xfrm>
          <a:prstGeom prst="roundRect">
            <a:avLst>
              <a:gd name="adj" fmla="val 34403"/>
            </a:avLst>
          </a:prstGeom>
          <a:solidFill>
            <a:srgbClr val="84482D"/>
          </a:solidFill>
          <a:ln/>
        </p:spPr>
      </p:sp>
      <p:sp>
        <p:nvSpPr>
          <p:cNvPr id="9" name="Text 6"/>
          <p:cNvSpPr/>
          <p:nvPr/>
        </p:nvSpPr>
        <p:spPr>
          <a:xfrm>
            <a:off x="317898" y="6387853"/>
            <a:ext cx="1879402" cy="218480"/>
          </a:xfrm>
          <a:prstGeom prst="rect">
            <a:avLst/>
          </a:prstGeom>
          <a:noFill/>
          <a:ln/>
        </p:spPr>
        <p:txBody>
          <a:bodyPr wrap="none" lIns="0" tIns="0" rIns="0" bIns="0" rtlCol="0" anchor="t"/>
          <a:lstStyle/>
          <a:p>
            <a:pPr marL="0" indent="0" algn="l">
              <a:lnSpc>
                <a:spcPts val="1700"/>
              </a:lnSpc>
              <a:buNone/>
            </a:pPr>
            <a:r>
              <a:rPr lang="en-US" sz="1350" dirty="0">
                <a:solidFill>
                  <a:srgbClr val="BDA189"/>
                </a:solidFill>
                <a:latin typeface="Prata" pitchFamily="34" charset="0"/>
                <a:ea typeface="Prata" pitchFamily="34" charset="-122"/>
                <a:cs typeface="Prata" pitchFamily="34" charset="-120"/>
              </a:rPr>
              <a:t>Efficiency Guaranteed</a:t>
            </a:r>
            <a:endParaRPr lang="en-US" sz="1350" dirty="0"/>
          </a:p>
        </p:txBody>
      </p:sp>
      <p:sp>
        <p:nvSpPr>
          <p:cNvPr id="10" name="Text 7"/>
          <p:cNvSpPr/>
          <p:nvPr/>
        </p:nvSpPr>
        <p:spPr>
          <a:xfrm>
            <a:off x="317898" y="6790340"/>
            <a:ext cx="7483495" cy="282449"/>
          </a:xfrm>
          <a:prstGeom prst="rect">
            <a:avLst/>
          </a:prstGeom>
          <a:noFill/>
          <a:ln/>
        </p:spPr>
        <p:txBody>
          <a:bodyPr wrap="none" lIns="0" tIns="0" rIns="0" bIns="0" rtlCol="0" anchor="t"/>
          <a:lstStyle/>
          <a:p>
            <a:pPr marL="0" indent="0" algn="l">
              <a:lnSpc>
                <a:spcPts val="1750"/>
              </a:lnSpc>
              <a:buNone/>
            </a:pPr>
            <a:r>
              <a:rPr lang="en-US" sz="1100" dirty="0">
                <a:solidFill>
                  <a:srgbClr val="BDA189"/>
                </a:solidFill>
                <a:latin typeface="Manrope" pitchFamily="34" charset="0"/>
                <a:ea typeface="Manrope" pitchFamily="34" charset="-122"/>
                <a:cs typeface="Manrope" pitchFamily="34" charset="-120"/>
              </a:rPr>
              <a:t>The tree's height is always at most </a:t>
            </a:r>
            <a:r>
              <a:rPr lang="en-US" sz="1100" i="1" dirty="0">
                <a:solidFill>
                  <a:srgbClr val="BDA189"/>
                </a:solidFill>
                <a:latin typeface="Manrope" pitchFamily="34" charset="0"/>
                <a:ea typeface="Manrope" pitchFamily="34" charset="-122"/>
                <a:cs typeface="Manrope" pitchFamily="34" charset="-120"/>
              </a:rPr>
              <a:t>2 \times \log(n+1)</a:t>
            </a:r>
            <a:r>
              <a:rPr lang="en-US" sz="1100" dirty="0">
                <a:solidFill>
                  <a:srgbClr val="BDA189"/>
                </a:solidFill>
                <a:latin typeface="Manrope" pitchFamily="34" charset="0"/>
                <a:ea typeface="Manrope" pitchFamily="34" charset="-122"/>
                <a:cs typeface="Manrope" pitchFamily="34" charset="-120"/>
              </a:rPr>
              <a:t>, where n is the number of nodes. </a:t>
            </a:r>
          </a:p>
          <a:p>
            <a:pPr marL="0" indent="0" algn="l">
              <a:lnSpc>
                <a:spcPts val="1750"/>
              </a:lnSpc>
              <a:buNone/>
            </a:pPr>
            <a:r>
              <a:rPr lang="en-US" sz="1100" dirty="0">
                <a:solidFill>
                  <a:srgbClr val="BDA189"/>
                </a:solidFill>
                <a:latin typeface="Manrope" pitchFamily="34" charset="0"/>
                <a:ea typeface="Manrope" pitchFamily="34" charset="-122"/>
                <a:cs typeface="Manrope" pitchFamily="34" charset="-120"/>
              </a:rPr>
              <a:t>This structural integrity guarantees an optimal </a:t>
            </a:r>
            <a:r>
              <a:rPr lang="en-US" sz="1100" dirty="0">
                <a:solidFill>
                  <a:srgbClr val="BDA189"/>
                </a:solidFill>
                <a:highlight>
                  <a:srgbClr val="2E3033"/>
                </a:highlight>
                <a:latin typeface="Consolas" pitchFamily="34" charset="0"/>
                <a:ea typeface="Consolas" pitchFamily="34" charset="-122"/>
                <a:cs typeface="Consolas" pitchFamily="34" charset="-120"/>
              </a:rPr>
              <a:t>O(log n)</a:t>
            </a:r>
            <a:r>
              <a:rPr lang="en-US" sz="1100" dirty="0">
                <a:solidFill>
                  <a:srgbClr val="BDA189"/>
                </a:solidFill>
                <a:latin typeface="Manrope" pitchFamily="34" charset="0"/>
                <a:ea typeface="Manrope" pitchFamily="34" charset="-122"/>
                <a:cs typeface="Manrope" pitchFamily="34" charset="-120"/>
              </a:rPr>
              <a:t> time complexity for all major operations.</a:t>
            </a:r>
            <a:endParaRPr lang="en-US" sz="1100" dirty="0"/>
          </a:p>
        </p:txBody>
      </p:sp>
      <p:sp>
        <p:nvSpPr>
          <p:cNvPr id="11" name="Rectangle 10">
            <a:extLst>
              <a:ext uri="{FF2B5EF4-FFF2-40B4-BE49-F238E27FC236}">
                <a16:creationId xmlns:a16="http://schemas.microsoft.com/office/drawing/2014/main" id="{1C421E4B-1BE0-DA28-E030-8385D3677C8D}"/>
              </a:ext>
            </a:extLst>
          </p:cNvPr>
          <p:cNvSpPr/>
          <p:nvPr/>
        </p:nvSpPr>
        <p:spPr>
          <a:xfrm>
            <a:off x="12801600" y="7773829"/>
            <a:ext cx="1828800" cy="427504"/>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0619"/>
            <a:ext cx="8122325" cy="620078"/>
          </a:xfrm>
          <a:prstGeom prst="rect">
            <a:avLst/>
          </a:prstGeom>
          <a:noFill/>
          <a:ln/>
        </p:spPr>
        <p:txBody>
          <a:bodyPr wrap="none" lIns="0" tIns="0" rIns="0" bIns="0" rtlCol="0" anchor="t"/>
          <a:lstStyle/>
          <a:p>
            <a:pPr marL="0" indent="0" algn="l">
              <a:lnSpc>
                <a:spcPts val="4850"/>
              </a:lnSpc>
              <a:buNone/>
            </a:pPr>
            <a:r>
              <a:rPr lang="en-US" sz="3900" dirty="0">
                <a:solidFill>
                  <a:srgbClr val="F2D4BA"/>
                </a:solidFill>
                <a:latin typeface="Prata" pitchFamily="34" charset="0"/>
                <a:ea typeface="Prata" pitchFamily="34" charset="-122"/>
                <a:cs typeface="Prata" pitchFamily="34" charset="-120"/>
              </a:rPr>
              <a:t>Key Properties of Red-Black Trees</a:t>
            </a:r>
            <a:endParaRPr lang="en-US" sz="3900" dirty="0"/>
          </a:p>
        </p:txBody>
      </p:sp>
      <p:sp>
        <p:nvSpPr>
          <p:cNvPr id="3" name="Text 1"/>
          <p:cNvSpPr/>
          <p:nvPr/>
        </p:nvSpPr>
        <p:spPr>
          <a:xfrm>
            <a:off x="793790" y="21575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Red-Black Trees adhere to a strict set of rules that govern their structure and coloring, ensuring their self-balancing nature. Violations of these rules trigger specific rebalancing operations.</a:t>
            </a:r>
            <a:endParaRPr lang="en-US" sz="1550" dirty="0"/>
          </a:p>
        </p:txBody>
      </p:sp>
      <p:sp>
        <p:nvSpPr>
          <p:cNvPr id="4" name="Shape 2"/>
          <p:cNvSpPr/>
          <p:nvPr/>
        </p:nvSpPr>
        <p:spPr>
          <a:xfrm>
            <a:off x="793790" y="3015853"/>
            <a:ext cx="6422231" cy="1778556"/>
          </a:xfrm>
          <a:prstGeom prst="roundRect">
            <a:avLst>
              <a:gd name="adj" fmla="val 26782"/>
            </a:avLst>
          </a:prstGeom>
          <a:solidFill>
            <a:srgbClr val="404245"/>
          </a:solidFill>
          <a:ln/>
        </p:spPr>
      </p:sp>
      <p:sp>
        <p:nvSpPr>
          <p:cNvPr id="5" name="Text 3"/>
          <p:cNvSpPr/>
          <p:nvPr/>
        </p:nvSpPr>
        <p:spPr>
          <a:xfrm>
            <a:off x="992148" y="321421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Prata" pitchFamily="34" charset="0"/>
                <a:ea typeface="Prata" pitchFamily="34" charset="-122"/>
                <a:cs typeface="Prata" pitchFamily="34" charset="-120"/>
              </a:rPr>
              <a:t>Root is Black</a:t>
            </a:r>
            <a:endParaRPr lang="en-US" sz="1950" dirty="0"/>
          </a:p>
        </p:txBody>
      </p:sp>
      <p:sp>
        <p:nvSpPr>
          <p:cNvPr id="6" name="Text 4"/>
          <p:cNvSpPr/>
          <p:nvPr/>
        </p:nvSpPr>
        <p:spPr>
          <a:xfrm>
            <a:off x="992148" y="3643432"/>
            <a:ext cx="602551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nrope" pitchFamily="34" charset="0"/>
                <a:ea typeface="Manrope" pitchFamily="34" charset="-122"/>
                <a:cs typeface="Manrope" pitchFamily="34" charset="-120"/>
              </a:rPr>
              <a:t>The root node of a Red-Black Tree is always colored black. This is a foundational rule that helps in maintaining the black-height property across all paths.</a:t>
            </a:r>
            <a:endParaRPr lang="en-US" sz="1550" dirty="0"/>
          </a:p>
        </p:txBody>
      </p:sp>
      <p:sp>
        <p:nvSpPr>
          <p:cNvPr id="7" name="Shape 5"/>
          <p:cNvSpPr/>
          <p:nvPr/>
        </p:nvSpPr>
        <p:spPr>
          <a:xfrm>
            <a:off x="7414379" y="3015853"/>
            <a:ext cx="6422231" cy="1778556"/>
          </a:xfrm>
          <a:prstGeom prst="roundRect">
            <a:avLst>
              <a:gd name="adj" fmla="val 26782"/>
            </a:avLst>
          </a:prstGeom>
          <a:solidFill>
            <a:srgbClr val="404245"/>
          </a:solidFill>
          <a:ln/>
        </p:spPr>
      </p:sp>
      <p:sp>
        <p:nvSpPr>
          <p:cNvPr id="8" name="Text 6"/>
          <p:cNvSpPr/>
          <p:nvPr/>
        </p:nvSpPr>
        <p:spPr>
          <a:xfrm>
            <a:off x="7612737" y="3214211"/>
            <a:ext cx="2529483"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Prata" pitchFamily="34" charset="0"/>
                <a:ea typeface="Prata" pitchFamily="34" charset="-122"/>
                <a:cs typeface="Prata" pitchFamily="34" charset="-120"/>
              </a:rPr>
              <a:t>No Consecutive Reds</a:t>
            </a:r>
            <a:endParaRPr lang="en-US" sz="1950" dirty="0"/>
          </a:p>
        </p:txBody>
      </p:sp>
      <p:sp>
        <p:nvSpPr>
          <p:cNvPr id="9" name="Text 7"/>
          <p:cNvSpPr/>
          <p:nvPr/>
        </p:nvSpPr>
        <p:spPr>
          <a:xfrm>
            <a:off x="7612737" y="3643432"/>
            <a:ext cx="602551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nrope" pitchFamily="34" charset="0"/>
                <a:ea typeface="Manrope" pitchFamily="34" charset="-122"/>
                <a:cs typeface="Manrope" pitchFamily="34" charset="-120"/>
              </a:rPr>
              <a:t>A red node cannot have red children. If a node is red, both of its direct children (if they exist) must be black. This rule is crucial for preventing imbalances caused by too many red nodes in a path.</a:t>
            </a:r>
            <a:endParaRPr lang="en-US" sz="1550" dirty="0"/>
          </a:p>
        </p:txBody>
      </p:sp>
      <p:sp>
        <p:nvSpPr>
          <p:cNvPr id="10" name="Shape 8"/>
          <p:cNvSpPr/>
          <p:nvPr/>
        </p:nvSpPr>
        <p:spPr>
          <a:xfrm>
            <a:off x="793790" y="4992767"/>
            <a:ext cx="6422231" cy="2096095"/>
          </a:xfrm>
          <a:prstGeom prst="roundRect">
            <a:avLst>
              <a:gd name="adj" fmla="val 22725"/>
            </a:avLst>
          </a:prstGeom>
          <a:solidFill>
            <a:srgbClr val="404245"/>
          </a:solidFill>
          <a:ln/>
        </p:spPr>
      </p:sp>
      <p:sp>
        <p:nvSpPr>
          <p:cNvPr id="11" name="Text 9"/>
          <p:cNvSpPr/>
          <p:nvPr/>
        </p:nvSpPr>
        <p:spPr>
          <a:xfrm>
            <a:off x="992148" y="5191125"/>
            <a:ext cx="2849404"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Prata" pitchFamily="34" charset="0"/>
                <a:ea typeface="Prata" pitchFamily="34" charset="-122"/>
                <a:cs typeface="Prata" pitchFamily="34" charset="-120"/>
              </a:rPr>
              <a:t>Consistent Black Height</a:t>
            </a:r>
            <a:endParaRPr lang="en-US" sz="1950" dirty="0"/>
          </a:p>
        </p:txBody>
      </p:sp>
      <p:sp>
        <p:nvSpPr>
          <p:cNvPr id="12" name="Text 10"/>
          <p:cNvSpPr/>
          <p:nvPr/>
        </p:nvSpPr>
        <p:spPr>
          <a:xfrm>
            <a:off x="992148" y="5620345"/>
            <a:ext cx="6025515"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nrope" pitchFamily="34" charset="0"/>
                <a:ea typeface="Manrope" pitchFamily="34" charset="-122"/>
                <a:cs typeface="Manrope" pitchFamily="34" charset="-120"/>
              </a:rPr>
              <a:t>Every path from any given node down to any of its null leaves must contain the same number of black nodes. This property, known as "black-height," is the most complex but essential for ensuring the tree's balance.</a:t>
            </a:r>
            <a:endParaRPr lang="en-US" sz="1550" dirty="0"/>
          </a:p>
        </p:txBody>
      </p:sp>
      <p:sp>
        <p:nvSpPr>
          <p:cNvPr id="13" name="Shape 11"/>
          <p:cNvSpPr/>
          <p:nvPr/>
        </p:nvSpPr>
        <p:spPr>
          <a:xfrm>
            <a:off x="7414379" y="4992767"/>
            <a:ext cx="6422231" cy="2096095"/>
          </a:xfrm>
          <a:prstGeom prst="roundRect">
            <a:avLst>
              <a:gd name="adj" fmla="val 22725"/>
            </a:avLst>
          </a:prstGeom>
          <a:solidFill>
            <a:srgbClr val="404245"/>
          </a:solidFill>
          <a:ln/>
        </p:spPr>
      </p:sp>
      <p:sp>
        <p:nvSpPr>
          <p:cNvPr id="14" name="Text 12"/>
          <p:cNvSpPr/>
          <p:nvPr/>
        </p:nvSpPr>
        <p:spPr>
          <a:xfrm>
            <a:off x="7612737" y="5191125"/>
            <a:ext cx="2561987"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Prata" pitchFamily="34" charset="0"/>
                <a:ea typeface="Prata" pitchFamily="34" charset="-122"/>
                <a:cs typeface="Prata" pitchFamily="34" charset="-120"/>
              </a:rPr>
              <a:t>Null Leaves are Black</a:t>
            </a:r>
            <a:endParaRPr lang="en-US" sz="1950" dirty="0"/>
          </a:p>
        </p:txBody>
      </p:sp>
      <p:sp>
        <p:nvSpPr>
          <p:cNvPr id="15" name="Text 13"/>
          <p:cNvSpPr/>
          <p:nvPr/>
        </p:nvSpPr>
        <p:spPr>
          <a:xfrm>
            <a:off x="7612737" y="5620345"/>
            <a:ext cx="602551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nrope" pitchFamily="34" charset="0"/>
                <a:ea typeface="Manrope" pitchFamily="34" charset="-122"/>
                <a:cs typeface="Manrope" pitchFamily="34" charset="-120"/>
              </a:rPr>
              <a:t>All null leaves (or NIL nodes), which represent the absence of a child, are considered black. This simplifies the application of the black-height property.</a:t>
            </a:r>
            <a:endParaRPr lang="en-US" sz="1550" dirty="0"/>
          </a:p>
        </p:txBody>
      </p:sp>
      <p:sp>
        <p:nvSpPr>
          <p:cNvPr id="16" name="Rectangle 15">
            <a:extLst>
              <a:ext uri="{FF2B5EF4-FFF2-40B4-BE49-F238E27FC236}">
                <a16:creationId xmlns:a16="http://schemas.microsoft.com/office/drawing/2014/main" id="{0DD4B2C8-F56B-82FA-5A31-A3C3A46966DD}"/>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59073"/>
            <a:ext cx="6431399" cy="620078"/>
          </a:xfrm>
          <a:prstGeom prst="rect">
            <a:avLst/>
          </a:prstGeom>
          <a:noFill/>
          <a:ln/>
        </p:spPr>
        <p:txBody>
          <a:bodyPr wrap="none" lIns="0" tIns="0" rIns="0" bIns="0" rtlCol="0" anchor="t"/>
          <a:lstStyle/>
          <a:p>
            <a:pPr marL="0" indent="0" algn="l">
              <a:lnSpc>
                <a:spcPts val="4850"/>
              </a:lnSpc>
              <a:buNone/>
            </a:pPr>
            <a:r>
              <a:rPr lang="en-US" sz="3900" dirty="0">
                <a:solidFill>
                  <a:srgbClr val="F2D4BA"/>
                </a:solidFill>
                <a:latin typeface="Prata" pitchFamily="34" charset="0"/>
                <a:ea typeface="Prata" pitchFamily="34" charset="-122"/>
                <a:cs typeface="Prata" pitchFamily="34" charset="-120"/>
              </a:rPr>
              <a:t>Why Use Red-Black Trees?</a:t>
            </a:r>
            <a:endParaRPr lang="en-US" sz="3900" dirty="0"/>
          </a:p>
        </p:txBody>
      </p:sp>
      <p:sp>
        <p:nvSpPr>
          <p:cNvPr id="3" name="Text 1"/>
          <p:cNvSpPr/>
          <p:nvPr/>
        </p:nvSpPr>
        <p:spPr>
          <a:xfrm>
            <a:off x="793790" y="21759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Red-Black Trees offer a compelling balance between strict structural constraints and operational efficiency, making them a preferred choice for many applications.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034308"/>
            <a:ext cx="595313" cy="595313"/>
          </a:xfrm>
          <a:prstGeom prst="rect">
            <a:avLst/>
          </a:prstGeom>
        </p:spPr>
      </p:pic>
      <p:sp>
        <p:nvSpPr>
          <p:cNvPr id="5" name="Text 2"/>
          <p:cNvSpPr/>
          <p:nvPr/>
        </p:nvSpPr>
        <p:spPr>
          <a:xfrm>
            <a:off x="793790" y="38776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DA189"/>
                </a:solidFill>
                <a:latin typeface="Prata" pitchFamily="34" charset="0"/>
                <a:ea typeface="Prata" pitchFamily="34" charset="-122"/>
                <a:cs typeface="Prata" pitchFamily="34" charset="-120"/>
              </a:rPr>
              <a:t>Maintained Balance</a:t>
            </a:r>
            <a:endParaRPr lang="en-US" sz="1950" dirty="0"/>
          </a:p>
        </p:txBody>
      </p:sp>
      <p:sp>
        <p:nvSpPr>
          <p:cNvPr id="6" name="Text 3"/>
          <p:cNvSpPr/>
          <p:nvPr/>
        </p:nvSpPr>
        <p:spPr>
          <a:xfrm>
            <a:off x="793790" y="4306848"/>
            <a:ext cx="4182189" cy="1905238"/>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They maintain a balanced tree structure without the overly rigid balancing requirements of some other self-balancing trees like AVL trees, leading to simpler implementations and faster average-case performance.</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986" y="3034308"/>
            <a:ext cx="595313" cy="595313"/>
          </a:xfrm>
          <a:prstGeom prst="rect">
            <a:avLst/>
          </a:prstGeom>
        </p:spPr>
      </p:pic>
      <p:sp>
        <p:nvSpPr>
          <p:cNvPr id="8" name="Text 4"/>
          <p:cNvSpPr/>
          <p:nvPr/>
        </p:nvSpPr>
        <p:spPr>
          <a:xfrm>
            <a:off x="5223986" y="38776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DA189"/>
                </a:solidFill>
                <a:latin typeface="Prata" pitchFamily="34" charset="0"/>
                <a:ea typeface="Prata" pitchFamily="34" charset="-122"/>
                <a:cs typeface="Prata" pitchFamily="34" charset="-120"/>
              </a:rPr>
              <a:t>Fast Operations</a:t>
            </a:r>
            <a:endParaRPr lang="en-US" sz="1950" dirty="0"/>
          </a:p>
        </p:txBody>
      </p:sp>
      <p:sp>
        <p:nvSpPr>
          <p:cNvPr id="9" name="Text 5"/>
          <p:cNvSpPr/>
          <p:nvPr/>
        </p:nvSpPr>
        <p:spPr>
          <a:xfrm>
            <a:off x="5223986" y="4306848"/>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All core operations—insertion, deletion, and lookup—are guaranteed to complete in </a:t>
            </a:r>
            <a:r>
              <a:rPr lang="en-US" sz="1550" dirty="0">
                <a:solidFill>
                  <a:srgbClr val="BDA189"/>
                </a:solidFill>
                <a:highlight>
                  <a:srgbClr val="2E3033"/>
                </a:highlight>
                <a:latin typeface="Consolas" pitchFamily="34" charset="0"/>
                <a:ea typeface="Consolas" pitchFamily="34" charset="-122"/>
                <a:cs typeface="Consolas" pitchFamily="34" charset="-120"/>
              </a:rPr>
              <a:t>O(log n)</a:t>
            </a:r>
            <a:r>
              <a:rPr lang="en-US" sz="1550" dirty="0">
                <a:solidFill>
                  <a:srgbClr val="BDA189"/>
                </a:solidFill>
                <a:latin typeface="Manrope" pitchFamily="34" charset="0"/>
                <a:ea typeface="Manrope" pitchFamily="34" charset="-122"/>
                <a:cs typeface="Manrope" pitchFamily="34" charset="-120"/>
              </a:rPr>
              <a:t> time, providing predictable and high performance even with large datasets.</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4302" y="3034308"/>
            <a:ext cx="595313" cy="595313"/>
          </a:xfrm>
          <a:prstGeom prst="rect">
            <a:avLst/>
          </a:prstGeom>
        </p:spPr>
      </p:pic>
      <p:sp>
        <p:nvSpPr>
          <p:cNvPr id="11" name="Text 6"/>
          <p:cNvSpPr/>
          <p:nvPr/>
        </p:nvSpPr>
        <p:spPr>
          <a:xfrm>
            <a:off x="9654302" y="3877628"/>
            <a:ext cx="2521029" cy="310158"/>
          </a:xfrm>
          <a:prstGeom prst="rect">
            <a:avLst/>
          </a:prstGeom>
          <a:noFill/>
          <a:ln/>
        </p:spPr>
        <p:txBody>
          <a:bodyPr wrap="none" lIns="0" tIns="0" rIns="0" bIns="0" rtlCol="0" anchor="t"/>
          <a:lstStyle/>
          <a:p>
            <a:pPr marL="0" indent="0" algn="l">
              <a:lnSpc>
                <a:spcPts val="2400"/>
              </a:lnSpc>
              <a:buNone/>
            </a:pPr>
            <a:r>
              <a:rPr lang="en-US" sz="1950" dirty="0">
                <a:solidFill>
                  <a:srgbClr val="BDA189"/>
                </a:solidFill>
                <a:latin typeface="Prata" pitchFamily="34" charset="0"/>
                <a:ea typeface="Prata" pitchFamily="34" charset="-122"/>
                <a:cs typeface="Prata" pitchFamily="34" charset="-120"/>
              </a:rPr>
              <a:t>Dynamic Adjustment</a:t>
            </a:r>
            <a:endParaRPr lang="en-US" sz="1950" dirty="0"/>
          </a:p>
        </p:txBody>
      </p:sp>
      <p:sp>
        <p:nvSpPr>
          <p:cNvPr id="12" name="Text 7"/>
          <p:cNvSpPr/>
          <p:nvPr/>
        </p:nvSpPr>
        <p:spPr>
          <a:xfrm>
            <a:off x="9665453" y="4306848"/>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The tree dynamically adjusts its structure using color changes and rotations whenever an insertion or deletion occurs. These rebalancing acts are efficient and preserve the Red-Black Tree properties.</a:t>
            </a:r>
            <a:endParaRPr lang="en-US" sz="1550" dirty="0"/>
          </a:p>
        </p:txBody>
      </p:sp>
      <p:sp>
        <p:nvSpPr>
          <p:cNvPr id="13" name="Text 8"/>
          <p:cNvSpPr/>
          <p:nvPr/>
        </p:nvSpPr>
        <p:spPr>
          <a:xfrm>
            <a:off x="793790" y="643532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Red-Black Trees are widely used in practical applications, including associative arrays, database indexing, and the implementation of data structures like </a:t>
            </a:r>
            <a:r>
              <a:rPr lang="en-US" sz="1550" dirty="0">
                <a:solidFill>
                  <a:srgbClr val="BDA189"/>
                </a:solidFill>
                <a:highlight>
                  <a:srgbClr val="2E3033"/>
                </a:highlight>
                <a:latin typeface="Consolas" pitchFamily="34" charset="0"/>
                <a:ea typeface="Consolas" pitchFamily="34" charset="-122"/>
                <a:cs typeface="Consolas" pitchFamily="34" charset="-120"/>
              </a:rPr>
              <a:t>std::map</a:t>
            </a:r>
            <a:r>
              <a:rPr lang="en-US" sz="1550" dirty="0">
                <a:solidFill>
                  <a:srgbClr val="BDA189"/>
                </a:solidFill>
                <a:latin typeface="Manrope" pitchFamily="34" charset="0"/>
                <a:ea typeface="Manrope" pitchFamily="34" charset="-122"/>
                <a:cs typeface="Manrope" pitchFamily="34" charset="-120"/>
              </a:rPr>
              <a:t> and </a:t>
            </a:r>
            <a:r>
              <a:rPr lang="en-US" sz="1550" dirty="0">
                <a:solidFill>
                  <a:srgbClr val="BDA189"/>
                </a:solidFill>
                <a:highlight>
                  <a:srgbClr val="2E3033"/>
                </a:highlight>
                <a:latin typeface="Consolas" pitchFamily="34" charset="0"/>
                <a:ea typeface="Consolas" pitchFamily="34" charset="-122"/>
                <a:cs typeface="Consolas" pitchFamily="34" charset="-120"/>
              </a:rPr>
              <a:t>std::set</a:t>
            </a:r>
            <a:r>
              <a:rPr lang="en-US" sz="1550" dirty="0">
                <a:solidFill>
                  <a:srgbClr val="BDA189"/>
                </a:solidFill>
                <a:latin typeface="Manrope" pitchFamily="34" charset="0"/>
                <a:ea typeface="Manrope" pitchFamily="34" charset="-122"/>
                <a:cs typeface="Manrope" pitchFamily="34" charset="-120"/>
              </a:rPr>
              <a:t> in C++.</a:t>
            </a:r>
            <a:endParaRPr lang="en-US" sz="1550" dirty="0"/>
          </a:p>
        </p:txBody>
      </p:sp>
      <p:sp>
        <p:nvSpPr>
          <p:cNvPr id="14" name="Rectangle 13">
            <a:extLst>
              <a:ext uri="{FF2B5EF4-FFF2-40B4-BE49-F238E27FC236}">
                <a16:creationId xmlns:a16="http://schemas.microsoft.com/office/drawing/2014/main" id="{8FFC0651-EC21-5418-9B1C-AE264E774196}"/>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4484" y="561023"/>
            <a:ext cx="7405926" cy="495657"/>
          </a:xfrm>
          <a:prstGeom prst="rect">
            <a:avLst/>
          </a:prstGeom>
          <a:noFill/>
          <a:ln/>
        </p:spPr>
        <p:txBody>
          <a:bodyPr wrap="none" lIns="0" tIns="0" rIns="0" bIns="0" rtlCol="0" anchor="t"/>
          <a:lstStyle/>
          <a:p>
            <a:pPr marL="0" indent="0" algn="l">
              <a:lnSpc>
                <a:spcPts val="3900"/>
              </a:lnSpc>
              <a:buNone/>
            </a:pPr>
            <a:r>
              <a:rPr lang="en-US" sz="3100" dirty="0">
                <a:solidFill>
                  <a:srgbClr val="F2D4BA"/>
                </a:solidFill>
                <a:latin typeface="Prata" pitchFamily="34" charset="0"/>
                <a:ea typeface="Prata" pitchFamily="34" charset="-122"/>
                <a:cs typeface="Prata" pitchFamily="34" charset="-120"/>
              </a:rPr>
              <a:t>Insertion Algorithm in Red-Black Trees</a:t>
            </a:r>
            <a:endParaRPr lang="en-US" sz="3100" dirty="0"/>
          </a:p>
        </p:txBody>
      </p:sp>
      <p:sp>
        <p:nvSpPr>
          <p:cNvPr id="3" name="Text 1"/>
          <p:cNvSpPr/>
          <p:nvPr/>
        </p:nvSpPr>
        <p:spPr>
          <a:xfrm>
            <a:off x="634484" y="1373862"/>
            <a:ext cx="13361432" cy="507444"/>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Inserting a new node into a Red-Black Tree involves a series of steps to ensure that all Red-Black properties are maintained. The process starts by treating the new node similarly to a standard Binary Search Tree insertion.</a:t>
            </a:r>
            <a:endParaRPr lang="en-US" sz="1200" dirty="0"/>
          </a:p>
        </p:txBody>
      </p:sp>
      <p:sp>
        <p:nvSpPr>
          <p:cNvPr id="4" name="Text 2"/>
          <p:cNvSpPr/>
          <p:nvPr/>
        </p:nvSpPr>
        <p:spPr>
          <a:xfrm>
            <a:off x="634484" y="2059662"/>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01</a:t>
            </a:r>
            <a:endParaRPr lang="en-US" sz="1200" dirty="0"/>
          </a:p>
        </p:txBody>
      </p:sp>
      <p:sp>
        <p:nvSpPr>
          <p:cNvPr id="5" name="Shape 3"/>
          <p:cNvSpPr/>
          <p:nvPr/>
        </p:nvSpPr>
        <p:spPr>
          <a:xfrm>
            <a:off x="634484" y="2306360"/>
            <a:ext cx="6601420" cy="22860"/>
          </a:xfrm>
          <a:prstGeom prst="rect">
            <a:avLst/>
          </a:prstGeom>
          <a:solidFill>
            <a:srgbClr val="84482D"/>
          </a:solidFill>
          <a:ln/>
        </p:spPr>
      </p:sp>
      <p:sp>
        <p:nvSpPr>
          <p:cNvPr id="6" name="Text 4"/>
          <p:cNvSpPr/>
          <p:nvPr/>
        </p:nvSpPr>
        <p:spPr>
          <a:xfrm>
            <a:off x="634484" y="2431375"/>
            <a:ext cx="1982867"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Initial Insertion</a:t>
            </a:r>
            <a:endParaRPr lang="en-US" sz="1550" dirty="0"/>
          </a:p>
        </p:txBody>
      </p:sp>
      <p:sp>
        <p:nvSpPr>
          <p:cNvPr id="7" name="Text 5"/>
          <p:cNvSpPr/>
          <p:nvPr/>
        </p:nvSpPr>
        <p:spPr>
          <a:xfrm>
            <a:off x="634484" y="2774275"/>
            <a:ext cx="6601420" cy="761167"/>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Insert the new node into the tree as if it were a standard binary search tree. Always color this new node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 This initial coloring often creates a temporary violation of the Red-Black properties, which will be fixed in subsequent steps.</a:t>
            </a:r>
            <a:endParaRPr lang="en-US" sz="1200" dirty="0"/>
          </a:p>
        </p:txBody>
      </p:sp>
      <p:sp>
        <p:nvSpPr>
          <p:cNvPr id="8" name="Text 6"/>
          <p:cNvSpPr/>
          <p:nvPr/>
        </p:nvSpPr>
        <p:spPr>
          <a:xfrm>
            <a:off x="7394496" y="2059662"/>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02</a:t>
            </a:r>
            <a:endParaRPr lang="en-US" sz="1200" dirty="0"/>
          </a:p>
        </p:txBody>
      </p:sp>
      <p:sp>
        <p:nvSpPr>
          <p:cNvPr id="9" name="Shape 7"/>
          <p:cNvSpPr/>
          <p:nvPr/>
        </p:nvSpPr>
        <p:spPr>
          <a:xfrm>
            <a:off x="7394496" y="2306360"/>
            <a:ext cx="6601420" cy="22860"/>
          </a:xfrm>
          <a:prstGeom prst="rect">
            <a:avLst/>
          </a:prstGeom>
          <a:solidFill>
            <a:srgbClr val="84482D"/>
          </a:solidFill>
          <a:ln/>
        </p:spPr>
      </p:sp>
      <p:sp>
        <p:nvSpPr>
          <p:cNvPr id="10" name="Text 8"/>
          <p:cNvSpPr/>
          <p:nvPr/>
        </p:nvSpPr>
        <p:spPr>
          <a:xfrm>
            <a:off x="7394496" y="2431375"/>
            <a:ext cx="1982867"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Root Check</a:t>
            </a:r>
            <a:endParaRPr lang="en-US" sz="1550" dirty="0"/>
          </a:p>
        </p:txBody>
      </p:sp>
      <p:sp>
        <p:nvSpPr>
          <p:cNvPr id="11" name="Text 9"/>
          <p:cNvSpPr/>
          <p:nvPr/>
        </p:nvSpPr>
        <p:spPr>
          <a:xfrm>
            <a:off x="7394496" y="2774275"/>
            <a:ext cx="6601420" cy="507444"/>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If the newly inserted node happens to be the root of the tree, simply recolor it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A single node tree or a root node must always be black according to the properties.</a:t>
            </a:r>
            <a:endParaRPr lang="en-US" sz="1200" dirty="0"/>
          </a:p>
        </p:txBody>
      </p:sp>
      <p:sp>
        <p:nvSpPr>
          <p:cNvPr id="12" name="Text 10"/>
          <p:cNvSpPr/>
          <p:nvPr/>
        </p:nvSpPr>
        <p:spPr>
          <a:xfrm>
            <a:off x="634484" y="3812977"/>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03</a:t>
            </a:r>
            <a:endParaRPr lang="en-US" sz="1200" dirty="0"/>
          </a:p>
        </p:txBody>
      </p:sp>
      <p:sp>
        <p:nvSpPr>
          <p:cNvPr id="13" name="Shape 11"/>
          <p:cNvSpPr/>
          <p:nvPr/>
        </p:nvSpPr>
        <p:spPr>
          <a:xfrm>
            <a:off x="634484" y="4059674"/>
            <a:ext cx="6601420" cy="22860"/>
          </a:xfrm>
          <a:prstGeom prst="rect">
            <a:avLst/>
          </a:prstGeom>
          <a:solidFill>
            <a:srgbClr val="84482D"/>
          </a:solidFill>
          <a:ln/>
        </p:spPr>
      </p:sp>
      <p:sp>
        <p:nvSpPr>
          <p:cNvPr id="14" name="Text 12"/>
          <p:cNvSpPr/>
          <p:nvPr/>
        </p:nvSpPr>
        <p:spPr>
          <a:xfrm>
            <a:off x="634484" y="4184690"/>
            <a:ext cx="1982867"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Parent Color Check</a:t>
            </a:r>
            <a:endParaRPr lang="en-US" sz="1550" dirty="0"/>
          </a:p>
        </p:txBody>
      </p:sp>
      <p:sp>
        <p:nvSpPr>
          <p:cNvPr id="15" name="Text 13"/>
          <p:cNvSpPr/>
          <p:nvPr/>
        </p:nvSpPr>
        <p:spPr>
          <a:xfrm>
            <a:off x="634484" y="4527590"/>
            <a:ext cx="6601420" cy="507444"/>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If the parent of the new node is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no Red-Black property is violated (specifically, the "no two consecutive reds" rule), and the insertion process is complete.</a:t>
            </a:r>
            <a:endParaRPr lang="en-US" sz="1200" dirty="0"/>
          </a:p>
        </p:txBody>
      </p:sp>
      <p:sp>
        <p:nvSpPr>
          <p:cNvPr id="16" name="Text 14"/>
          <p:cNvSpPr/>
          <p:nvPr/>
        </p:nvSpPr>
        <p:spPr>
          <a:xfrm>
            <a:off x="7394496" y="3812977"/>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04</a:t>
            </a:r>
            <a:endParaRPr lang="en-US" sz="1200" dirty="0"/>
          </a:p>
        </p:txBody>
      </p:sp>
      <p:sp>
        <p:nvSpPr>
          <p:cNvPr id="17" name="Shape 15"/>
          <p:cNvSpPr/>
          <p:nvPr/>
        </p:nvSpPr>
        <p:spPr>
          <a:xfrm>
            <a:off x="7394496" y="4059674"/>
            <a:ext cx="6601420" cy="22860"/>
          </a:xfrm>
          <a:prstGeom prst="rect">
            <a:avLst/>
          </a:prstGeom>
          <a:solidFill>
            <a:srgbClr val="84482D"/>
          </a:solidFill>
          <a:ln/>
        </p:spPr>
      </p:sp>
      <p:sp>
        <p:nvSpPr>
          <p:cNvPr id="18" name="Text 16"/>
          <p:cNvSpPr/>
          <p:nvPr/>
        </p:nvSpPr>
        <p:spPr>
          <a:xfrm>
            <a:off x="7394496" y="4184690"/>
            <a:ext cx="2147530"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Red Parent, Red Uncle</a:t>
            </a:r>
            <a:endParaRPr lang="en-US" sz="1550" dirty="0"/>
          </a:p>
        </p:txBody>
      </p:sp>
      <p:sp>
        <p:nvSpPr>
          <p:cNvPr id="19" name="Text 17"/>
          <p:cNvSpPr/>
          <p:nvPr/>
        </p:nvSpPr>
        <p:spPr>
          <a:xfrm>
            <a:off x="7394496" y="4527590"/>
            <a:ext cx="6601420" cy="1014889"/>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If the parent is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 and the new node's uncle (the other child of the grandparent) is also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 recolor the parent and uncle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and the grandparent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 Then, repeat the checking process starting from the grandparent, as it might have created a new violation with its own parent.</a:t>
            </a:r>
            <a:endParaRPr lang="en-US" sz="1200" dirty="0"/>
          </a:p>
        </p:txBody>
      </p:sp>
      <p:sp>
        <p:nvSpPr>
          <p:cNvPr id="20" name="Text 18"/>
          <p:cNvSpPr/>
          <p:nvPr/>
        </p:nvSpPr>
        <p:spPr>
          <a:xfrm>
            <a:off x="634484" y="5820013"/>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05</a:t>
            </a:r>
            <a:endParaRPr lang="en-US" sz="1200" dirty="0"/>
          </a:p>
        </p:txBody>
      </p:sp>
      <p:sp>
        <p:nvSpPr>
          <p:cNvPr id="21" name="Shape 19"/>
          <p:cNvSpPr/>
          <p:nvPr/>
        </p:nvSpPr>
        <p:spPr>
          <a:xfrm>
            <a:off x="634484" y="6066711"/>
            <a:ext cx="6601420" cy="22860"/>
          </a:xfrm>
          <a:prstGeom prst="rect">
            <a:avLst/>
          </a:prstGeom>
          <a:solidFill>
            <a:srgbClr val="84482D"/>
          </a:solidFill>
          <a:ln/>
        </p:spPr>
      </p:sp>
      <p:sp>
        <p:nvSpPr>
          <p:cNvPr id="22" name="Text 20"/>
          <p:cNvSpPr/>
          <p:nvPr/>
        </p:nvSpPr>
        <p:spPr>
          <a:xfrm>
            <a:off x="634484" y="6191726"/>
            <a:ext cx="3885128"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Red Parent, Black/Null Uncle (Rotations)</a:t>
            </a:r>
            <a:endParaRPr lang="en-US" sz="1550" dirty="0"/>
          </a:p>
        </p:txBody>
      </p:sp>
      <p:sp>
        <p:nvSpPr>
          <p:cNvPr id="23" name="Text 21"/>
          <p:cNvSpPr/>
          <p:nvPr/>
        </p:nvSpPr>
        <p:spPr>
          <a:xfrm>
            <a:off x="634484" y="6534626"/>
            <a:ext cx="6601420" cy="1014889"/>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If the parent is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 and the uncle is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or null, perform rotations (LL, LR, RR, RL cases) to fix the violation. These rotations re-orient the nodes to restore balance. After the rotation, recolor specific nodes (usually the former parent or grandparent) to maintain the properties, often making the new root of the rotated subtree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and its children </a:t>
            </a:r>
            <a:r>
              <a:rPr lang="en-US" sz="1200" dirty="0">
                <a:solidFill>
                  <a:srgbClr val="BE6841"/>
                </a:solidFill>
                <a:latin typeface="Manrope" pitchFamily="34" charset="0"/>
                <a:ea typeface="Manrope" pitchFamily="34" charset="-122"/>
                <a:cs typeface="Manrope" pitchFamily="34" charset="-120"/>
              </a:rPr>
              <a:t>red</a:t>
            </a:r>
            <a:r>
              <a:rPr lang="en-US" sz="1200" dirty="0">
                <a:solidFill>
                  <a:srgbClr val="BDA189"/>
                </a:solidFill>
                <a:latin typeface="Manrope" pitchFamily="34" charset="0"/>
                <a:ea typeface="Manrope" pitchFamily="34" charset="-122"/>
                <a:cs typeface="Manrope" pitchFamily="34" charset="-120"/>
              </a:rPr>
              <a:t>.</a:t>
            </a:r>
            <a:endParaRPr lang="en-US" sz="1200" dirty="0"/>
          </a:p>
        </p:txBody>
      </p:sp>
      <p:sp>
        <p:nvSpPr>
          <p:cNvPr id="24" name="Text 22"/>
          <p:cNvSpPr/>
          <p:nvPr/>
        </p:nvSpPr>
        <p:spPr>
          <a:xfrm>
            <a:off x="7394496" y="5820013"/>
            <a:ext cx="158591" cy="198239"/>
          </a:xfrm>
          <a:prstGeom prst="rect">
            <a:avLst/>
          </a:prstGeom>
          <a:noFill/>
          <a:ln/>
        </p:spPr>
        <p:txBody>
          <a:bodyPr wrap="none" lIns="0" tIns="0" rIns="0" bIns="0" rtlCol="0" anchor="t"/>
          <a:lstStyle/>
          <a:p>
            <a:pPr marL="0" indent="0" algn="l">
              <a:lnSpc>
                <a:spcPts val="1950"/>
              </a:lnSpc>
              <a:buNone/>
            </a:pPr>
            <a:r>
              <a:rPr lang="en-US" sz="1200" dirty="0">
                <a:solidFill>
                  <a:srgbClr val="BDA189"/>
                </a:solidFill>
                <a:latin typeface="Prata Light" pitchFamily="34" charset="0"/>
                <a:ea typeface="Prata Light" pitchFamily="34" charset="-122"/>
                <a:cs typeface="Prata Light" pitchFamily="34" charset="-120"/>
              </a:rPr>
              <a:t>06</a:t>
            </a:r>
            <a:endParaRPr lang="en-US" sz="1200" dirty="0"/>
          </a:p>
        </p:txBody>
      </p:sp>
      <p:sp>
        <p:nvSpPr>
          <p:cNvPr id="25" name="Shape 23"/>
          <p:cNvSpPr/>
          <p:nvPr/>
        </p:nvSpPr>
        <p:spPr>
          <a:xfrm>
            <a:off x="7394496" y="6066711"/>
            <a:ext cx="6601420" cy="22860"/>
          </a:xfrm>
          <a:prstGeom prst="rect">
            <a:avLst/>
          </a:prstGeom>
          <a:solidFill>
            <a:srgbClr val="84482D"/>
          </a:solidFill>
          <a:ln/>
        </p:spPr>
      </p:sp>
      <p:sp>
        <p:nvSpPr>
          <p:cNvPr id="26" name="Text 24"/>
          <p:cNvSpPr/>
          <p:nvPr/>
        </p:nvSpPr>
        <p:spPr>
          <a:xfrm>
            <a:off x="7394496" y="6191726"/>
            <a:ext cx="1982867" cy="247769"/>
          </a:xfrm>
          <a:prstGeom prst="rect">
            <a:avLst/>
          </a:prstGeom>
          <a:noFill/>
          <a:ln/>
        </p:spPr>
        <p:txBody>
          <a:bodyPr wrap="none" lIns="0" tIns="0" rIns="0" bIns="0" rtlCol="0" anchor="t"/>
          <a:lstStyle/>
          <a:p>
            <a:pPr marL="0" indent="0" algn="l">
              <a:lnSpc>
                <a:spcPts val="1950"/>
              </a:lnSpc>
              <a:buNone/>
            </a:pPr>
            <a:r>
              <a:rPr lang="en-US" sz="1550" dirty="0">
                <a:solidFill>
                  <a:srgbClr val="BDA189"/>
                </a:solidFill>
                <a:latin typeface="Prata" pitchFamily="34" charset="0"/>
                <a:ea typeface="Prata" pitchFamily="34" charset="-122"/>
                <a:cs typeface="Prata" pitchFamily="34" charset="-120"/>
              </a:rPr>
              <a:t>Final Root Recolor</a:t>
            </a:r>
            <a:endParaRPr lang="en-US" sz="1550" dirty="0"/>
          </a:p>
        </p:txBody>
      </p:sp>
      <p:sp>
        <p:nvSpPr>
          <p:cNvPr id="27" name="Text 25"/>
          <p:cNvSpPr/>
          <p:nvPr/>
        </p:nvSpPr>
        <p:spPr>
          <a:xfrm>
            <a:off x="7394496" y="6534626"/>
            <a:ext cx="6601420" cy="507444"/>
          </a:xfrm>
          <a:prstGeom prst="rect">
            <a:avLst/>
          </a:prstGeom>
          <a:noFill/>
          <a:ln/>
        </p:spPr>
        <p:txBody>
          <a:bodyPr wrap="square" lIns="0" tIns="0" rIns="0" bIns="0" rtlCol="0" anchor="t"/>
          <a:lstStyle/>
          <a:p>
            <a:pPr marL="0" indent="0" algn="l">
              <a:lnSpc>
                <a:spcPts val="1950"/>
              </a:lnSpc>
              <a:buNone/>
            </a:pPr>
            <a:r>
              <a:rPr lang="en-US" sz="1200" dirty="0">
                <a:solidFill>
                  <a:srgbClr val="BDA189"/>
                </a:solidFill>
                <a:latin typeface="Manrope" pitchFamily="34" charset="0"/>
                <a:ea typeface="Manrope" pitchFamily="34" charset="-122"/>
                <a:cs typeface="Manrope" pitchFamily="34" charset="-120"/>
              </a:rPr>
              <a:t>Always ensure that the root of the entire tree remains </a:t>
            </a:r>
            <a:r>
              <a:rPr lang="en-US" sz="1200" dirty="0">
                <a:solidFill>
                  <a:srgbClr val="1C1D1F"/>
                </a:solidFill>
                <a:latin typeface="Manrope" pitchFamily="34" charset="0"/>
                <a:ea typeface="Manrope" pitchFamily="34" charset="-122"/>
                <a:cs typeface="Manrope" pitchFamily="34" charset="-120"/>
              </a:rPr>
              <a:t>black</a:t>
            </a:r>
            <a:r>
              <a:rPr lang="en-US" sz="1200" dirty="0">
                <a:solidFill>
                  <a:srgbClr val="BDA189"/>
                </a:solidFill>
                <a:latin typeface="Manrope" pitchFamily="34" charset="0"/>
                <a:ea typeface="Manrope" pitchFamily="34" charset="-122"/>
                <a:cs typeface="Manrope" pitchFamily="34" charset="-120"/>
              </a:rPr>
              <a:t> after all rebalancing operations are complete. This is a fail-safe to guarantee the first Red-Black property.</a:t>
            </a:r>
            <a:endParaRPr lang="en-US" sz="1200" dirty="0"/>
          </a:p>
        </p:txBody>
      </p:sp>
      <p:sp>
        <p:nvSpPr>
          <p:cNvPr id="28" name="Rectangle 27">
            <a:extLst>
              <a:ext uri="{FF2B5EF4-FFF2-40B4-BE49-F238E27FC236}">
                <a16:creationId xmlns:a16="http://schemas.microsoft.com/office/drawing/2014/main" id="{9FE59BC9-8FFA-5E99-5FB2-E3B2E545436B}"/>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1644" y="530543"/>
            <a:ext cx="10922913" cy="602813"/>
          </a:xfrm>
          <a:prstGeom prst="rect">
            <a:avLst/>
          </a:prstGeom>
          <a:noFill/>
          <a:ln/>
        </p:spPr>
        <p:txBody>
          <a:bodyPr wrap="none" lIns="0" tIns="0" rIns="0" bIns="0" rtlCol="0" anchor="t"/>
          <a:lstStyle/>
          <a:p>
            <a:pPr marL="0" indent="0" algn="l">
              <a:lnSpc>
                <a:spcPts val="4700"/>
              </a:lnSpc>
              <a:buNone/>
            </a:pPr>
            <a:r>
              <a:rPr lang="en-US" sz="3750" dirty="0">
                <a:solidFill>
                  <a:srgbClr val="F2D4BA"/>
                </a:solidFill>
                <a:latin typeface="Prata" pitchFamily="34" charset="0"/>
                <a:ea typeface="Prata" pitchFamily="34" charset="-122"/>
                <a:cs typeface="Prata" pitchFamily="34" charset="-120"/>
              </a:rPr>
              <a:t>Insertion Process Diagram: Visualizing Balance</a:t>
            </a:r>
            <a:endParaRPr lang="en-US" sz="3750" dirty="0"/>
          </a:p>
        </p:txBody>
      </p:sp>
      <p:sp>
        <p:nvSpPr>
          <p:cNvPr id="3" name="Text 1"/>
          <p:cNvSpPr/>
          <p:nvPr/>
        </p:nvSpPr>
        <p:spPr>
          <a:xfrm>
            <a:off x="771644" y="1519118"/>
            <a:ext cx="13087112" cy="617220"/>
          </a:xfrm>
          <a:prstGeom prst="rect">
            <a:avLst/>
          </a:prstGeom>
          <a:noFill/>
          <a:ln/>
        </p:spPr>
        <p:txBody>
          <a:bodyPr wrap="squar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Understanding the rebalancing steps of insertion is critical. This diagram illustrates the key scenarios and transformations involved when a new </a:t>
            </a:r>
            <a:r>
              <a:rPr lang="en-US" sz="1500" dirty="0">
                <a:solidFill>
                  <a:srgbClr val="BE6841"/>
                </a:solidFill>
                <a:latin typeface="Manrope" pitchFamily="34" charset="0"/>
                <a:ea typeface="Manrope" pitchFamily="34" charset="-122"/>
                <a:cs typeface="Manrope" pitchFamily="34" charset="-120"/>
              </a:rPr>
              <a:t>red</a:t>
            </a:r>
            <a:r>
              <a:rPr lang="en-US" sz="1500" dirty="0">
                <a:solidFill>
                  <a:srgbClr val="BDA189"/>
                </a:solidFill>
                <a:latin typeface="Manrope" pitchFamily="34" charset="0"/>
                <a:ea typeface="Manrope" pitchFamily="34" charset="-122"/>
                <a:cs typeface="Manrope" pitchFamily="34" charset="-120"/>
              </a:rPr>
              <a:t> node is inserted into a Red-Black Tree.</a:t>
            </a:r>
            <a:endParaRPr lang="en-US" sz="1500" dirty="0"/>
          </a:p>
        </p:txBody>
      </p:sp>
      <p:pic>
        <p:nvPicPr>
          <p:cNvPr id="4" name="Image 0" descr="preencoded.png"/>
          <p:cNvPicPr>
            <a:picLocks noChangeAspect="1"/>
          </p:cNvPicPr>
          <p:nvPr/>
        </p:nvPicPr>
        <p:blipFill>
          <a:blip r:embed="rId3"/>
          <a:stretch>
            <a:fillRect/>
          </a:stretch>
        </p:blipFill>
        <p:spPr>
          <a:xfrm>
            <a:off x="2226588" y="2353389"/>
            <a:ext cx="10177224" cy="4657725"/>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2279" y="3516298"/>
            <a:ext cx="654341" cy="654341"/>
          </a:xfrm>
          <a:prstGeom prst="rect">
            <a:avLst/>
          </a:prstGeom>
        </p:spPr>
      </p:pic>
      <p:sp>
        <p:nvSpPr>
          <p:cNvPr id="6" name="Text 2"/>
          <p:cNvSpPr/>
          <p:nvPr/>
        </p:nvSpPr>
        <p:spPr>
          <a:xfrm>
            <a:off x="10019303" y="5905051"/>
            <a:ext cx="1910674" cy="368066"/>
          </a:xfrm>
          <a:prstGeom prst="rect">
            <a:avLst/>
          </a:prstGeom>
          <a:noFill/>
          <a:ln/>
        </p:spPr>
        <p:txBody>
          <a:bodyPr wrap="none" lIns="0" tIns="0" rIns="0" bIns="0" rtlCol="0" anchor="t"/>
          <a:lstStyle/>
          <a:p>
            <a:pPr marL="0" indent="0" algn="ctr">
              <a:lnSpc>
                <a:spcPts val="1650"/>
              </a:lnSpc>
              <a:buNone/>
            </a:pPr>
            <a:r>
              <a:rPr lang="en-US" sz="1350" dirty="0">
                <a:solidFill>
                  <a:srgbClr val="BDA189"/>
                </a:solidFill>
                <a:latin typeface="Prata" pitchFamily="34" charset="0"/>
                <a:ea typeface="Prata" pitchFamily="34" charset="-122"/>
                <a:cs typeface="Prata" pitchFamily="34" charset="-120"/>
              </a:rPr>
              <a:t>Recolor Root</a:t>
            </a:r>
            <a:endParaRPr lang="en-US" sz="13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6779" y="3517525"/>
            <a:ext cx="654340" cy="654341"/>
          </a:xfrm>
          <a:prstGeom prst="rect">
            <a:avLst/>
          </a:prstGeom>
        </p:spPr>
      </p:pic>
      <p:sp>
        <p:nvSpPr>
          <p:cNvPr id="8" name="Text 3"/>
          <p:cNvSpPr/>
          <p:nvPr/>
        </p:nvSpPr>
        <p:spPr>
          <a:xfrm>
            <a:off x="7611328" y="5721018"/>
            <a:ext cx="1910675" cy="736133"/>
          </a:xfrm>
          <a:prstGeom prst="rect">
            <a:avLst/>
          </a:prstGeom>
          <a:noFill/>
          <a:ln/>
        </p:spPr>
        <p:txBody>
          <a:bodyPr wrap="square" lIns="0" tIns="0" rIns="0" bIns="0" rtlCol="0" anchor="t"/>
          <a:lstStyle/>
          <a:p>
            <a:pPr marL="0" indent="0" algn="ctr">
              <a:lnSpc>
                <a:spcPts val="1650"/>
              </a:lnSpc>
              <a:buNone/>
            </a:pPr>
            <a:r>
              <a:rPr lang="en-US" sz="1350" dirty="0">
                <a:solidFill>
                  <a:srgbClr val="BDA189"/>
                </a:solidFill>
                <a:latin typeface="Prata" pitchFamily="34" charset="0"/>
                <a:ea typeface="Prata" pitchFamily="34" charset="-122"/>
                <a:cs typeface="Prata" pitchFamily="34" charset="-120"/>
              </a:rPr>
              <a:t>Case 2 Rotate</a:t>
            </a:r>
            <a:endParaRPr lang="en-US" sz="1350" dirty="0"/>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1892" y="3517525"/>
            <a:ext cx="654341" cy="654341"/>
          </a:xfrm>
          <a:prstGeom prst="rect">
            <a:avLst/>
          </a:prstGeom>
        </p:spPr>
      </p:pic>
      <p:sp>
        <p:nvSpPr>
          <p:cNvPr id="10" name="Text 4"/>
          <p:cNvSpPr/>
          <p:nvPr/>
        </p:nvSpPr>
        <p:spPr>
          <a:xfrm>
            <a:off x="5216442" y="5721018"/>
            <a:ext cx="1910675" cy="736133"/>
          </a:xfrm>
          <a:prstGeom prst="rect">
            <a:avLst/>
          </a:prstGeom>
          <a:noFill/>
          <a:ln/>
        </p:spPr>
        <p:txBody>
          <a:bodyPr wrap="square" lIns="0" tIns="0" rIns="0" bIns="0" rtlCol="0" anchor="t"/>
          <a:lstStyle/>
          <a:p>
            <a:pPr marL="0" indent="0" algn="ctr">
              <a:lnSpc>
                <a:spcPts val="1650"/>
              </a:lnSpc>
              <a:buNone/>
            </a:pPr>
            <a:r>
              <a:rPr lang="en-US" sz="1350" dirty="0">
                <a:solidFill>
                  <a:srgbClr val="BDA189"/>
                </a:solidFill>
                <a:latin typeface="Prata" pitchFamily="34" charset="0"/>
                <a:ea typeface="Prata" pitchFamily="34" charset="-122"/>
                <a:cs typeface="Prata" pitchFamily="34" charset="-120"/>
              </a:rPr>
              <a:t>Case 1 Recolor</a:t>
            </a:r>
            <a:endParaRPr lang="en-US" sz="1350" dirty="0"/>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3918" y="3517525"/>
            <a:ext cx="654341" cy="654341"/>
          </a:xfrm>
          <a:prstGeom prst="rect">
            <a:avLst/>
          </a:prstGeom>
        </p:spPr>
      </p:pic>
      <p:sp>
        <p:nvSpPr>
          <p:cNvPr id="12" name="Text 5"/>
          <p:cNvSpPr/>
          <p:nvPr/>
        </p:nvSpPr>
        <p:spPr>
          <a:xfrm>
            <a:off x="2769207" y="5905051"/>
            <a:ext cx="1910675" cy="368066"/>
          </a:xfrm>
          <a:prstGeom prst="rect">
            <a:avLst/>
          </a:prstGeom>
          <a:noFill/>
          <a:ln/>
        </p:spPr>
        <p:txBody>
          <a:bodyPr wrap="none" lIns="0" tIns="0" rIns="0" bIns="0" rtlCol="0" anchor="t"/>
          <a:lstStyle/>
          <a:p>
            <a:pPr marL="0" indent="0" algn="ctr">
              <a:lnSpc>
                <a:spcPts val="1650"/>
              </a:lnSpc>
              <a:buNone/>
            </a:pPr>
            <a:r>
              <a:rPr lang="en-US" sz="1350" dirty="0">
                <a:solidFill>
                  <a:srgbClr val="BDA189"/>
                </a:solidFill>
                <a:latin typeface="Prata" pitchFamily="34" charset="0"/>
                <a:ea typeface="Prata" pitchFamily="34" charset="-122"/>
                <a:cs typeface="Prata" pitchFamily="34" charset="-120"/>
              </a:rPr>
              <a:t>Insert Red</a:t>
            </a:r>
            <a:endParaRPr lang="en-US" sz="1350" dirty="0"/>
          </a:p>
        </p:txBody>
      </p:sp>
      <p:sp>
        <p:nvSpPr>
          <p:cNvPr id="13" name="Text 6"/>
          <p:cNvSpPr/>
          <p:nvPr/>
        </p:nvSpPr>
        <p:spPr>
          <a:xfrm>
            <a:off x="771644" y="7228165"/>
            <a:ext cx="13087112" cy="617220"/>
          </a:xfrm>
          <a:prstGeom prst="rect">
            <a:avLst/>
          </a:prstGeom>
          <a:noFill/>
          <a:ln/>
        </p:spPr>
        <p:txBody>
          <a:bodyPr wrap="squar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Each step involves checking the colors of the parent and uncle nodes. Depending on these colors, either a simple recoloring or a more complex series of rotations and recoloring is performed to restore the Red-Black Tree properties.</a:t>
            </a:r>
            <a:endParaRPr lang="en-US" sz="1500" dirty="0"/>
          </a:p>
        </p:txBody>
      </p:sp>
      <p:sp>
        <p:nvSpPr>
          <p:cNvPr id="14" name="Rectangle 13">
            <a:extLst>
              <a:ext uri="{FF2B5EF4-FFF2-40B4-BE49-F238E27FC236}">
                <a16:creationId xmlns:a16="http://schemas.microsoft.com/office/drawing/2014/main" id="{022171A7-793C-2895-1B09-30134A1A2EB7}"/>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9246414" y="411480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D4BA"/>
                </a:solidFill>
                <a:latin typeface="Prata" pitchFamily="34" charset="0"/>
                <a:ea typeface="Prata" pitchFamily="34" charset="-122"/>
                <a:cs typeface="Prata" pitchFamily="34" charset="-120"/>
              </a:rPr>
              <a:t>Thank You!</a:t>
            </a:r>
            <a:endParaRPr lang="en-US" sz="3900" dirty="0"/>
          </a:p>
        </p:txBody>
      </p:sp>
      <p:sp>
        <p:nvSpPr>
          <p:cNvPr id="6" name="Shape 3"/>
          <p:cNvSpPr/>
          <p:nvPr/>
        </p:nvSpPr>
        <p:spPr>
          <a:xfrm>
            <a:off x="6280190" y="3219212"/>
            <a:ext cx="22860" cy="1939885"/>
          </a:xfrm>
          <a:prstGeom prst="rect">
            <a:avLst/>
          </a:prstGeom>
          <a:solidFill>
            <a:srgbClr val="84482D"/>
          </a:solidFill>
          <a:ln/>
        </p:spPr>
      </p:sp>
      <p:sp>
        <p:nvSpPr>
          <p:cNvPr id="9" name="Rectangle 8">
            <a:extLst>
              <a:ext uri="{FF2B5EF4-FFF2-40B4-BE49-F238E27FC236}">
                <a16:creationId xmlns:a16="http://schemas.microsoft.com/office/drawing/2014/main" id="{27A83864-2330-15C0-F4AB-C42EEA6C4C76}"/>
              </a:ext>
            </a:extLst>
          </p:cNvPr>
          <p:cNvSpPr/>
          <p:nvPr/>
        </p:nvSpPr>
        <p:spPr>
          <a:xfrm>
            <a:off x="12801600" y="7660888"/>
            <a:ext cx="1828800" cy="568712"/>
          </a:xfrm>
          <a:prstGeom prst="rect">
            <a:avLst/>
          </a:prstGeom>
          <a:solidFill>
            <a:srgbClr val="212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975</Words>
  <Application>Microsoft Office PowerPoint</Application>
  <PresentationFormat>Custom</PresentationFormat>
  <Paragraphs>63</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Consolas</vt:lpstr>
      <vt:lpstr>Prata</vt:lpstr>
      <vt:lpstr>Arial</vt:lpstr>
      <vt:lpstr>Manrope</vt:lpstr>
      <vt:lpstr>Prata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Divya Sharma</cp:lastModifiedBy>
  <cp:revision>2</cp:revision>
  <dcterms:created xsi:type="dcterms:W3CDTF">2025-11-19T09:15:33Z</dcterms:created>
  <dcterms:modified xsi:type="dcterms:W3CDTF">2025-11-19T09:20:07Z</dcterms:modified>
</cp:coreProperties>
</file>